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Gelasio" panose="020B0604020202020204" charset="0"/>
      <p:regular r:id="rId14"/>
    </p:embeddedFont>
    <p:embeddedFont>
      <p:font typeface="Gelasio Semi Bold" panose="020B0604020202020204" charset="0"/>
      <p:regular r:id="rId15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6" autoAdjust="0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2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18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edmarketresearch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c.ru/marketing" TargetMode="External"/><Relationship Id="rId4" Type="http://schemas.openxmlformats.org/officeDocument/2006/relationships/hyperlink" Target="https://doi.org/10.2139/ssrn.336792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232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SmartFin: Creating an MVP for Personalized Financial Management Solutions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6760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outlines the development of SmartFin, an AI-powered financial management solution designed to empower students, young professionals, and tech-savvy individuals with personalized financial insights and guidance.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374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3E9AD-CAE0-552D-DF00-5BCDAF185F64}"/>
              </a:ext>
            </a:extLst>
          </p:cNvPr>
          <p:cNvSpPr/>
          <p:nvPr/>
        </p:nvSpPr>
        <p:spPr>
          <a:xfrm>
            <a:off x="12620116" y="7517624"/>
            <a:ext cx="2010284" cy="711976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25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Interim Findings and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6023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SmartFin's MVP development process has yielded significant insights and positive results. The user feedback collected has been valuable in shaping the product's direction and validating its core functionalities.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4592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6" name="Text 3"/>
          <p:cNvSpPr/>
          <p:nvPr/>
        </p:nvSpPr>
        <p:spPr>
          <a:xfrm>
            <a:off x="968693" y="4544258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459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Validation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949666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MVP has successfully validated the need for personalized financial management solutions, particularly for students and young professionals.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4592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0" name="Text 7"/>
          <p:cNvSpPr/>
          <p:nvPr/>
        </p:nvSpPr>
        <p:spPr>
          <a:xfrm>
            <a:off x="4837509" y="4544258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459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Roadmap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94966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next steps involve refining the MVP based on user feedback, expanding core functionalities, and exploring new integrations.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16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40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Allied Market Research. (n.d.).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 Finance Software Market Size. Retrieved from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u="sng" dirty="0">
                <a:solidFill>
                  <a:srgbClr val="7F674D"/>
                </a:solidFill>
                <a:latin typeface="Gelasio" pitchFamily="34" charset="0"/>
                <a:ea typeface="Gelasio" pitchFamily="34" charset="-122"/>
                <a:cs typeface="Gelasi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https://www.alliedmarketresearch.com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14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Blank, S. (2013).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Four Steps to the Epiphany: Successful Strategies for Products That Win. K &amp; S Ranch Press.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Ries, E.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(2011). The Lean Startup: How Today’s Entrepreneurs Use Continuous Innovation to Create Radically Successful Businesses. Crown Business.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39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Hoffmann, A. O. I., &amp; Risse, L. (2019).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 good things come in pairs? SSRN Electronic Journal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</a:t>
            </a:r>
            <a:r>
              <a:rPr lang="en-US" sz="1750" u="sng" dirty="0">
                <a:solidFill>
                  <a:srgbClr val="7F674D"/>
                </a:solidFill>
                <a:latin typeface="Gelasio" pitchFamily="34" charset="0"/>
                <a:ea typeface="Gelasio" pitchFamily="34" charset="-122"/>
                <a:cs typeface="Gelasi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https://doi.org/10.2139/ssrn.3367924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2949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VC.ru (n.d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.). Customer Development in Business: Instructions and Examples.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u="sng" dirty="0">
                <a:solidFill>
                  <a:srgbClr val="7F674D"/>
                </a:solidFill>
                <a:latin typeface="Gelasio" pitchFamily="34" charset="0"/>
                <a:ea typeface="Gelasio" pitchFamily="34" charset="-122"/>
                <a:cs typeface="Gelasi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https://vc.ru/marketing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748B90-5650-8F1D-2A4E-81FFBF1FD48E}"/>
              </a:ext>
            </a:extLst>
          </p:cNvPr>
          <p:cNvSpPr/>
          <p:nvPr/>
        </p:nvSpPr>
        <p:spPr>
          <a:xfrm>
            <a:off x="12620116" y="7517624"/>
            <a:ext cx="2010284" cy="711976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MVP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Principles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SmartFin’s MVP prioritizes minimal investment, focusing on essential features to validate user needs and minimize wasted resources. This approach ensures that the product evolves in line with market demands.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Strategies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utilize low-cost, high-impact marketing strategies like social media, influencer collaborations, and pre-sales campaigns to gauge user interest and gather valuable feedback.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1D5C82-3CDC-0383-D8D2-4AF92C3317DB}"/>
              </a:ext>
            </a:extLst>
          </p:cNvPr>
          <p:cNvSpPr/>
          <p:nvPr/>
        </p:nvSpPr>
        <p:spPr>
          <a:xfrm>
            <a:off x="12620116" y="7517624"/>
            <a:ext cx="2010284" cy="711976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8088"/>
            <a:ext cx="6730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Addressing 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7029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Text 2"/>
          <p:cNvSpPr/>
          <p:nvPr/>
        </p:nvSpPr>
        <p:spPr>
          <a:xfrm>
            <a:off x="6507004" y="3123843"/>
            <a:ext cx="3149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Financial Literacy 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614261"/>
            <a:ext cx="32112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 individuals, especially students and young professionals, lack the financial literacy and tools to effectively manage their finances, leading to poor money habits and missed opportunities.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97029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8" name="Text 5"/>
          <p:cNvSpPr/>
          <p:nvPr/>
        </p:nvSpPr>
        <p:spPr>
          <a:xfrm>
            <a:off x="10398681" y="3123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SmartFin's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614261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SmartFin leverages AI to simplify financial management, providing real-time expense categorization, tailored budget recommendations, and ongoing monitoring of spending habits.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7FD1A5-CCD6-3706-1B98-B044926D1594}"/>
              </a:ext>
            </a:extLst>
          </p:cNvPr>
          <p:cNvSpPr/>
          <p:nvPr/>
        </p:nvSpPr>
        <p:spPr>
          <a:xfrm>
            <a:off x="12620116" y="7517624"/>
            <a:ext cx="2010284" cy="711976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Audience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often have limited budgets and need to manage academic expenses, student loans, and part-time income.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50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Young Professionals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professionals face new responsibilities like rent, bills, and saving for larger goals, requiring a convenient digital solution.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Tech-Savvy Users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Tech-savvy users expect personalization, data-driven insights, and a well-designed user interface for their financial tools.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2EE7D6-6B84-C3CC-5360-8819AEEC90F0}"/>
              </a:ext>
            </a:extLst>
          </p:cNvPr>
          <p:cNvSpPr/>
          <p:nvPr/>
        </p:nvSpPr>
        <p:spPr>
          <a:xfrm>
            <a:off x="12620116" y="7517624"/>
            <a:ext cx="2010284" cy="711976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9168"/>
            <a:ext cx="5685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Competitor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68109"/>
            <a:ext cx="13042821" cy="3342322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4" name="Shape 2"/>
          <p:cNvSpPr/>
          <p:nvPr/>
        </p:nvSpPr>
        <p:spPr>
          <a:xfrm>
            <a:off x="801410" y="297572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Text 3"/>
          <p:cNvSpPr/>
          <p:nvPr/>
        </p:nvSpPr>
        <p:spPr>
          <a:xfrm>
            <a:off x="1029653" y="311943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311943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Strengths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311943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Weaknesses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626048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9" name="Text 7"/>
          <p:cNvSpPr/>
          <p:nvPr/>
        </p:nvSpPr>
        <p:spPr>
          <a:xfrm>
            <a:off x="1029653" y="376975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769757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Broad financial tracking capabilities, brand familiarity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76975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Lack of nuanced personalization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63927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3" name="Text 11"/>
          <p:cNvSpPr/>
          <p:nvPr/>
        </p:nvSpPr>
        <p:spPr>
          <a:xfrm>
            <a:off x="1029653" y="478297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YNAB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78297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Goal-driven budgeting methodology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78297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Steep learning curve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289590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7" name="Text 15"/>
          <p:cNvSpPr/>
          <p:nvPr/>
        </p:nvSpPr>
        <p:spPr>
          <a:xfrm>
            <a:off x="1029653" y="54332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PocketGuard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433298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User-friendly interface, visually appealing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433298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Could benefit from deeper analytics and predictive modeling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C544D6-5ADF-1E2D-A02E-7778E95B30C0}"/>
              </a:ext>
            </a:extLst>
          </p:cNvPr>
          <p:cNvSpPr/>
          <p:nvPr/>
        </p:nvSpPr>
        <p:spPr>
          <a:xfrm>
            <a:off x="12620116" y="7517624"/>
            <a:ext cx="2010284" cy="711976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Path Map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7" name="Text 4"/>
          <p:cNvSpPr/>
          <p:nvPr/>
        </p:nvSpPr>
        <p:spPr>
          <a:xfrm>
            <a:off x="1053703" y="2247781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Onboarding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provide financial goals, spending habits, and account information for personalized recommendations.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2" name="Text 9"/>
          <p:cNvSpPr/>
          <p:nvPr/>
        </p:nvSpPr>
        <p:spPr>
          <a:xfrm>
            <a:off x="1030843" y="414444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Budget Setup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AI-driven budget suggestions based on user data and linked accounts, with automatic expense categorization.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7" name="Text 14"/>
          <p:cNvSpPr/>
          <p:nvPr/>
        </p:nvSpPr>
        <p:spPr>
          <a:xfrm>
            <a:off x="1031438" y="6041112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Goal Management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set financial goals, receive progress updates, and get personalized advice on achieving their objectives.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884" y="466844"/>
            <a:ext cx="5935385" cy="530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MVP Features and Priorities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62" y="1336358"/>
            <a:ext cx="665321" cy="6044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4298" y="1534001"/>
            <a:ext cx="100132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456748" y="1506022"/>
            <a:ext cx="146101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Features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4329470" y="1952506"/>
            <a:ext cx="9664660" cy="11430"/>
          </a:xfrm>
          <a:prstGeom prst="roundRect">
            <a:avLst>
              <a:gd name="adj" fmla="val 22269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102" y="1983224"/>
            <a:ext cx="1330762" cy="604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0129" y="2115741"/>
            <a:ext cx="12858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4789527" y="2152888"/>
            <a:ext cx="279523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AI-Driven Budget Creation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4662249" y="2599373"/>
            <a:ext cx="9331881" cy="11430"/>
          </a:xfrm>
          <a:prstGeom prst="roundRect">
            <a:avLst>
              <a:gd name="adj" fmla="val 22269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322" y="2630091"/>
            <a:ext cx="1996202" cy="604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0486" y="2762607"/>
            <a:ext cx="12787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5122188" y="2799755"/>
            <a:ext cx="359592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Expense Categorization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4994910" y="3246239"/>
            <a:ext cx="8999220" cy="11430"/>
          </a:xfrm>
          <a:prstGeom prst="roundRect">
            <a:avLst>
              <a:gd name="adj" fmla="val 22269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661" y="3276957"/>
            <a:ext cx="2661523" cy="604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88224" y="3409474"/>
            <a:ext cx="1322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5454848" y="3446621"/>
            <a:ext cx="327969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Personalized Financial Insights</a:t>
            </a:r>
            <a:endParaRPr lang="en-US" sz="1650" dirty="0"/>
          </a:p>
        </p:txBody>
      </p:sp>
      <p:sp>
        <p:nvSpPr>
          <p:cNvPr id="18" name="Shape 12"/>
          <p:cNvSpPr/>
          <p:nvPr/>
        </p:nvSpPr>
        <p:spPr>
          <a:xfrm>
            <a:off x="5327571" y="3893106"/>
            <a:ext cx="8666559" cy="11430"/>
          </a:xfrm>
          <a:prstGeom prst="roundRect">
            <a:avLst>
              <a:gd name="adj" fmla="val 22269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1001" y="3923824"/>
            <a:ext cx="3326963" cy="6044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893225" y="4056340"/>
            <a:ext cx="122515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5787628" y="4093488"/>
            <a:ext cx="2063472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Secondary Features</a:t>
            </a:r>
            <a:endParaRPr lang="en-US" sz="1650" dirty="0"/>
          </a:p>
        </p:txBody>
      </p:sp>
      <p:sp>
        <p:nvSpPr>
          <p:cNvPr id="22" name="Shape 15"/>
          <p:cNvSpPr/>
          <p:nvPr/>
        </p:nvSpPr>
        <p:spPr>
          <a:xfrm>
            <a:off x="5660350" y="4539972"/>
            <a:ext cx="8333780" cy="11430"/>
          </a:xfrm>
          <a:prstGeom prst="roundRect">
            <a:avLst>
              <a:gd name="adj" fmla="val 22269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221" y="4570690"/>
            <a:ext cx="3992404" cy="60448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3888343" y="4703207"/>
            <a:ext cx="13215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</a:t>
            </a:r>
            <a:endParaRPr lang="en-US" sz="1650" dirty="0"/>
          </a:p>
        </p:txBody>
      </p:sp>
      <p:sp>
        <p:nvSpPr>
          <p:cNvPr id="25" name="Text 17"/>
          <p:cNvSpPr/>
          <p:nvPr/>
        </p:nvSpPr>
        <p:spPr>
          <a:xfrm>
            <a:off x="6120289" y="4740354"/>
            <a:ext cx="3117294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Gamification of Savings Goals</a:t>
            </a:r>
            <a:endParaRPr lang="en-US" sz="1650" dirty="0"/>
          </a:p>
        </p:txBody>
      </p:sp>
      <p:sp>
        <p:nvSpPr>
          <p:cNvPr id="26" name="Shape 18"/>
          <p:cNvSpPr/>
          <p:nvPr/>
        </p:nvSpPr>
        <p:spPr>
          <a:xfrm>
            <a:off x="5993011" y="5186839"/>
            <a:ext cx="8001119" cy="11430"/>
          </a:xfrm>
          <a:prstGeom prst="roundRect">
            <a:avLst>
              <a:gd name="adj" fmla="val 22269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560" y="5217557"/>
            <a:ext cx="4657844" cy="60448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3897273" y="5350073"/>
            <a:ext cx="11430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</a:t>
            </a:r>
            <a:endParaRPr lang="en-US" sz="1650" dirty="0"/>
          </a:p>
        </p:txBody>
      </p:sp>
      <p:sp>
        <p:nvSpPr>
          <p:cNvPr id="29" name="Text 20"/>
          <p:cNvSpPr/>
          <p:nvPr/>
        </p:nvSpPr>
        <p:spPr>
          <a:xfrm>
            <a:off x="6453068" y="5387221"/>
            <a:ext cx="4242792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Direct Integration with Banking Systems</a:t>
            </a:r>
            <a:endParaRPr lang="en-US" sz="1650" dirty="0"/>
          </a:p>
        </p:txBody>
      </p:sp>
      <p:sp>
        <p:nvSpPr>
          <p:cNvPr id="30" name="Shape 21"/>
          <p:cNvSpPr/>
          <p:nvPr/>
        </p:nvSpPr>
        <p:spPr>
          <a:xfrm>
            <a:off x="6325791" y="5833705"/>
            <a:ext cx="7668339" cy="11430"/>
          </a:xfrm>
          <a:prstGeom prst="roundRect">
            <a:avLst>
              <a:gd name="adj" fmla="val 22269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3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2900" y="5864423"/>
            <a:ext cx="5323165" cy="60448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3885248" y="5996940"/>
            <a:ext cx="138232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</a:t>
            </a:r>
            <a:endParaRPr lang="en-US" sz="1650" dirty="0"/>
          </a:p>
        </p:txBody>
      </p:sp>
      <p:sp>
        <p:nvSpPr>
          <p:cNvPr id="33" name="Text 23"/>
          <p:cNvSpPr/>
          <p:nvPr/>
        </p:nvSpPr>
        <p:spPr>
          <a:xfrm>
            <a:off x="6785729" y="6034088"/>
            <a:ext cx="2497217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Lower Priority Features</a:t>
            </a:r>
            <a:endParaRPr lang="en-US" sz="1650" dirty="0"/>
          </a:p>
        </p:txBody>
      </p:sp>
      <p:sp>
        <p:nvSpPr>
          <p:cNvPr id="34" name="Shape 24"/>
          <p:cNvSpPr/>
          <p:nvPr/>
        </p:nvSpPr>
        <p:spPr>
          <a:xfrm>
            <a:off x="6658451" y="6480572"/>
            <a:ext cx="7335679" cy="11430"/>
          </a:xfrm>
          <a:prstGeom prst="roundRect">
            <a:avLst>
              <a:gd name="adj" fmla="val 22269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120" y="6511290"/>
            <a:ext cx="5988606" cy="60448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3888224" y="6643807"/>
            <a:ext cx="13215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9</a:t>
            </a:r>
            <a:endParaRPr lang="en-US" sz="1650" dirty="0"/>
          </a:p>
        </p:txBody>
      </p:sp>
      <p:sp>
        <p:nvSpPr>
          <p:cNvPr id="37" name="Text 26"/>
          <p:cNvSpPr/>
          <p:nvPr/>
        </p:nvSpPr>
        <p:spPr>
          <a:xfrm>
            <a:off x="7118390" y="6680954"/>
            <a:ext cx="259865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Multi-Currency Tracking</a:t>
            </a:r>
            <a:endParaRPr lang="en-US" sz="1650" dirty="0"/>
          </a:p>
        </p:txBody>
      </p:sp>
      <p:sp>
        <p:nvSpPr>
          <p:cNvPr id="38" name="Shape 27"/>
          <p:cNvSpPr/>
          <p:nvPr/>
        </p:nvSpPr>
        <p:spPr>
          <a:xfrm>
            <a:off x="6991112" y="7127438"/>
            <a:ext cx="7003018" cy="11430"/>
          </a:xfrm>
          <a:prstGeom prst="roundRect">
            <a:avLst>
              <a:gd name="adj" fmla="val 222699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3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459" y="7158157"/>
            <a:ext cx="6654046" cy="604480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3832860" y="7290673"/>
            <a:ext cx="243126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10</a:t>
            </a:r>
            <a:endParaRPr lang="en-US" sz="1650" dirty="0"/>
          </a:p>
        </p:txBody>
      </p:sp>
      <p:sp>
        <p:nvSpPr>
          <p:cNvPr id="41" name="Text 29"/>
          <p:cNvSpPr/>
          <p:nvPr/>
        </p:nvSpPr>
        <p:spPr>
          <a:xfrm>
            <a:off x="7451169" y="7327821"/>
            <a:ext cx="334768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Advanced Analytics Dashboards</a:t>
            </a:r>
            <a:endParaRPr lang="en-US" sz="16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FE906A-27B2-A157-6149-8FAB05A48A7C}"/>
              </a:ext>
            </a:extLst>
          </p:cNvPr>
          <p:cNvSpPr/>
          <p:nvPr/>
        </p:nvSpPr>
        <p:spPr>
          <a:xfrm>
            <a:off x="12620116" y="7517624"/>
            <a:ext cx="2010284" cy="711976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3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3302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SmartFin’s MVP development process has validated the need for personalized financial management solutions, particularly for students and young professionals. The focus on minimal investment, user-centered validation, and continuous iteration has proven effective in shaping the product’s direction.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next steps involve refining the MVP based on user feedback, expanding core functionalities, and exploring new integrations. By adhering to lean startup methodologies, SmartFin aims to become a valuable and robust financial management tool for its target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Interim Findings and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49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SmartFin MVP development has been a success so far. The user feedback has been positive and has helped to shape the product's direction.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team has validated the need for personalized financial management solutions, particularly for students and young professionals.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next steps involve refining the MVP based on user feedback, expanding core functionalities, and exploring new integrations.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021B1-2708-90B2-84FC-062A0DD0B4FF}"/>
              </a:ext>
            </a:extLst>
          </p:cNvPr>
          <p:cNvSpPr/>
          <p:nvPr/>
        </p:nvSpPr>
        <p:spPr>
          <a:xfrm>
            <a:off x="12620116" y="7517624"/>
            <a:ext cx="2010284" cy="711976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772</Words>
  <Application>Microsoft Office PowerPoint</Application>
  <PresentationFormat>Custom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Gelasio</vt:lpstr>
      <vt:lpstr>Gelasio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Жумабеков Алим</cp:lastModifiedBy>
  <cp:revision>2</cp:revision>
  <dcterms:created xsi:type="dcterms:W3CDTF">2025-01-27T11:06:55Z</dcterms:created>
  <dcterms:modified xsi:type="dcterms:W3CDTF">2025-01-27T11:09:49Z</dcterms:modified>
</cp:coreProperties>
</file>